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648" r:id="rId2"/>
    <p:sldMasterId id="2147483672" r:id="rId3"/>
  </p:sldMasterIdLst>
  <p:notesMasterIdLst>
    <p:notesMasterId r:id="rId34"/>
  </p:notesMasterIdLst>
  <p:handoutMasterIdLst>
    <p:handoutMasterId r:id="rId35"/>
  </p:handoutMasterIdLst>
  <p:sldIdLst>
    <p:sldId id="257" r:id="rId4"/>
    <p:sldId id="303" r:id="rId5"/>
    <p:sldId id="432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60" r:id="rId22"/>
    <p:sldId id="459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357" r:id="rId31"/>
    <p:sldId id="408" r:id="rId32"/>
    <p:sldId id="35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Azo Sans Light" panose="020B0604020202020204" charset="0"/>
      <p:regular r:id="rId40"/>
    </p:embeddedFont>
    <p:embeddedFont>
      <p:font typeface="Azo Sans Medium" panose="020B0604020202020204" charset="0"/>
      <p:bold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Azo San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2D5E"/>
    <a:srgbClr val="F3F5F4"/>
    <a:srgbClr val="FFFFFF"/>
    <a:srgbClr val="0093B2"/>
    <a:srgbClr val="826285"/>
    <a:srgbClr val="007D9E"/>
    <a:srgbClr val="C00000"/>
    <a:srgbClr val="D5CBD6"/>
    <a:srgbClr val="7E3F85"/>
    <a:srgbClr val="D0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7" autoAdjust="0"/>
    <p:restoredTop sz="95063" autoAdjust="0"/>
  </p:normalViewPr>
  <p:slideViewPr>
    <p:cSldViewPr showGuides="1">
      <p:cViewPr>
        <p:scale>
          <a:sx n="150" d="100"/>
          <a:sy n="150" d="100"/>
        </p:scale>
        <p:origin x="-684" y="-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356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9CA0F-9C43-480C-955B-4170610726E5}" type="datetimeFigureOut">
              <a:rPr lang="en-GB" smtClean="0"/>
              <a:t>19/07/2016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71772-9B4C-43D4-A41E-C5F24CB609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277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3310E-CF28-4DE3-8564-16509E6D8A24}" type="datetimeFigureOut">
              <a:rPr lang="en-GB" smtClean="0"/>
              <a:t>19/07/2016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DA7FB-63E3-4CD8-8DEC-B55DB4D7B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8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the production stage begins, concept, developed, technical design and the construction and then hand-over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FB9F8-97C0-40BE-A062-5543314B1E3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9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reena\Desktop\NBS-Brand\ASSETS\backgrond-blank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47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96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pic>
        <p:nvPicPr>
          <p:cNvPr id="5" name="Picture 4" descr="C:\Users\greena\Desktop\NBS-Brand\ASSETS\NBS_horizontal_lockup_RGB_transpar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38358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0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 and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011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reena\Desktop\NBS-Brand\ASSETS\RIBA_London_1_Damien_Wootten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25"/>
            <a:ext cx="9252000" cy="52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pic>
        <p:nvPicPr>
          <p:cNvPr id="11" name="Picture 4" descr="C:\Users\greena\Desktop\NBS-Brand\ASSETS\NBS_horizontal_lockup_RGB_transpar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62" y="427412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9592" y="2067694"/>
            <a:ext cx="7486600" cy="1102519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0">
                <a:solidFill>
                  <a:srgbClr val="592D5E"/>
                </a:solidFill>
                <a:latin typeface="Azo Sans" pitchFamily="34" charset="0"/>
              </a:defRPr>
            </a:lvl1pPr>
          </a:lstStyle>
          <a:p>
            <a:r>
              <a:rPr lang="en-GB" dirty="0" smtClean="0"/>
              <a:t>Title goes in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574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4" name="Media Placeholder 6"/>
          <p:cNvSpPr>
            <a:spLocks noGrp="1" noChangeAspect="1"/>
          </p:cNvSpPr>
          <p:nvPr>
            <p:ph type="media" sz="quarter" idx="10" hasCustomPrompt="1"/>
          </p:nvPr>
        </p:nvSpPr>
        <p:spPr>
          <a:xfrm>
            <a:off x="1439652" y="1256796"/>
            <a:ext cx="6264696" cy="34466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32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041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reena\Desktop\NBS-Brand\ASSETS\NBS_Pattern_RGB-dark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181781">
            <a:off x="5045474" y="1752648"/>
            <a:ext cx="6180957" cy="41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36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pic>
        <p:nvPicPr>
          <p:cNvPr id="5" name="Picture 2" descr="C:\Users\greena\Desktop\NBS-Brand\ASSETS\NBS_horizontal_lockup_W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13183"/>
            <a:ext cx="1236489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07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 and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0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reena\Desktop\NBS-Brand\ASSETS\RIBA_London_1_Damien_Wootten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25"/>
            <a:ext cx="9252000" cy="52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rgbClr val="592D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pic>
        <p:nvPicPr>
          <p:cNvPr id="7" name="Picture 2" descr="C:\Users\greena\Desktop\NBS-Brand\ASSETS\NBS_horizontal_lockup_W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694" y="421035"/>
            <a:ext cx="1236489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9592" y="2067694"/>
            <a:ext cx="7486600" cy="1102519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0">
                <a:solidFill>
                  <a:schemeClr val="bg1"/>
                </a:solidFill>
                <a:latin typeface="Azo Sans" pitchFamily="34" charset="0"/>
              </a:defRPr>
            </a:lvl1pPr>
          </a:lstStyle>
          <a:p>
            <a:r>
              <a:rPr lang="en-GB" dirty="0" smtClean="0"/>
              <a:t>Title goes in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329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4" name="Media Placeholder 6"/>
          <p:cNvSpPr>
            <a:spLocks noGrp="1" noChangeAspect="1"/>
          </p:cNvSpPr>
          <p:nvPr>
            <p:ph type="media" sz="quarter" idx="10" hasCustomPrompt="1"/>
          </p:nvPr>
        </p:nvSpPr>
        <p:spPr>
          <a:xfrm>
            <a:off x="1439652" y="1256796"/>
            <a:ext cx="6264696" cy="34466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67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greena\Desktop\NBS-Brand\ASSETS\backgroun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9" y="0"/>
            <a:ext cx="9144719" cy="51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8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greena\Desktop\NBS-Brand\ASSETS\backgrond-blank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47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4" descr="C:\Users\greena\Desktop\NBS-Brand\ASSETS\NBS_horizontal_lockup_RGB_transpar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38358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6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 and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13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reena\Desktop\NBS-Brand\ASSETS\RIBA_London_1_Damien_Wootten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25"/>
            <a:ext cx="9252000" cy="52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reena\Desktop\NBS-Brand\ASSETS\background-opacity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612" y="229394"/>
            <a:ext cx="8784976" cy="4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greena\Desktop\NBS-Brand\ASSETS\NBS_horizontal_lockup_RGB_transparent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83518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9592" y="2067694"/>
            <a:ext cx="7486600" cy="1102519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0">
                <a:solidFill>
                  <a:srgbClr val="592D5E"/>
                </a:solidFill>
                <a:latin typeface="Azo Sans" pitchFamily="34" charset="0"/>
              </a:defRPr>
            </a:lvl1pPr>
          </a:lstStyle>
          <a:p>
            <a:r>
              <a:rPr lang="en-GB" dirty="0" smtClean="0"/>
              <a:t>Title goes in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168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Media Placeholder 6"/>
          <p:cNvSpPr>
            <a:spLocks noGrp="1" noChangeAspect="1"/>
          </p:cNvSpPr>
          <p:nvPr>
            <p:ph type="media" sz="quarter" idx="10" hasCustomPrompt="1"/>
          </p:nvPr>
        </p:nvSpPr>
        <p:spPr>
          <a:xfrm>
            <a:off x="1439652" y="1256796"/>
            <a:ext cx="6264696" cy="344661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921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91F8317-D1DD-7148-A209-D74B3769B593}" type="datetimeFigureOut">
              <a:rPr lang="en-US" smtClean="0"/>
              <a:pPr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4F6B43-04B3-5345-A6B4-F6C46FCCF5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7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450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greena\Desktop\NBS-Brand\ASSETS\NBS_Pattern_RGB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19346">
            <a:off x="5028530" y="1755555"/>
            <a:ext cx="6180974" cy="41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7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reena\Desktop\NBS-Brand\ASSETS\background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9" y="0"/>
            <a:ext cx="9144719" cy="51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greena\Desktop\NBS-Brand\ASSETS\NBS_horizontal_lockup_RGB_transparent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38358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9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8" r:id="rId2"/>
    <p:sldLayoutId id="2147483703" r:id="rId3"/>
    <p:sldLayoutId id="2147483685" r:id="rId4"/>
    <p:sldLayoutId id="2147483687" r:id="rId5"/>
    <p:sldLayoutId id="2147483697" r:id="rId6"/>
    <p:sldLayoutId id="2147483704" r:id="rId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400" b="1" kern="1200">
          <a:solidFill>
            <a:srgbClr val="592D5E"/>
          </a:solidFill>
          <a:latin typeface="Azo Sans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rgbClr val="592D5E"/>
          </a:solidFill>
          <a:latin typeface="Azo San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1"/>
        </a:buBlip>
        <a:defRPr sz="2400" kern="1200">
          <a:solidFill>
            <a:srgbClr val="592D5E"/>
          </a:solidFill>
          <a:latin typeface="Azo San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Courier New" panose="02070309020205020404" pitchFamily="49" charset="0"/>
        <a:buChar char="o"/>
        <a:defRPr sz="2400" kern="1200">
          <a:solidFill>
            <a:srgbClr val="592D5E"/>
          </a:solidFill>
          <a:latin typeface="Azo San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–"/>
        <a:defRPr sz="2400" kern="1200">
          <a:solidFill>
            <a:srgbClr val="592D5E"/>
          </a:solidFill>
          <a:latin typeface="Azo San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»"/>
        <a:defRPr sz="2400" kern="1200">
          <a:solidFill>
            <a:srgbClr val="592D5E"/>
          </a:solidFill>
          <a:latin typeface="Azo San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greena\Desktop\NBS-Brand\ASSETS\NBS_Pattern_RGB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19346">
            <a:off x="5028530" y="1755555"/>
            <a:ext cx="6180974" cy="41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greena\Desktop\NBS-Brand\ASSETS\NBS_horizontal_lockup_RGB_transparent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38358"/>
            <a:ext cx="1236226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10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702" r:id="rId3"/>
    <p:sldLayoutId id="2147483700" r:id="rId4"/>
    <p:sldLayoutId id="2147483683" r:id="rId5"/>
    <p:sldLayoutId id="2147483699" r:id="rId6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400" b="1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400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Courier New" panose="02070309020205020404" pitchFamily="49" charset="0"/>
        <a:buChar char="o"/>
        <a:defRPr sz="2400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–"/>
        <a:defRPr sz="2400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»"/>
        <a:defRPr sz="2400" kern="1200">
          <a:solidFill>
            <a:srgbClr val="592D5E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9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reena\Desktop\NBS-Brand\ASSETS\NBS_horizontal_lockup_W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13183"/>
            <a:ext cx="1236489" cy="5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eena\Desktop\NBS-Brand\ASSETS\NBS_Pattern_RGB-dark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181781">
            <a:off x="5045474" y="1752648"/>
            <a:ext cx="6180957" cy="41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goes here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6" r:id="rId2"/>
    <p:sldLayoutId id="2147483701" r:id="rId3"/>
    <p:sldLayoutId id="2147483690" r:id="rId4"/>
    <p:sldLayoutId id="2147483694" r:id="rId5"/>
    <p:sldLayoutId id="2147483698" r:id="rId6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400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–"/>
        <a:defRPr sz="2400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SzPct val="50000"/>
        <a:buFont typeface="Arial" panose="020B0604020202020204" pitchFamily="34" charset="0"/>
        <a:buChar char="»"/>
        <a:defRPr sz="2400" kern="1200">
          <a:solidFill>
            <a:schemeClr val="bg1"/>
          </a:solidFill>
          <a:latin typeface="Azo Sans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constructioncode.blogspot.co.uk/2015/04/bim-toolkit-and-verification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95686"/>
            <a:ext cx="8229600" cy="1011560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latin typeface="Azo Sans Medium" pitchFamily="34" charset="0"/>
              </a:rPr>
              <a:t>Verification</a:t>
            </a:r>
          </a:p>
          <a:p>
            <a:pPr algn="ctr"/>
            <a:endParaRPr lang="en-GB" b="1" dirty="0"/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6856" y="4083918"/>
            <a:ext cx="8229600" cy="79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50000"/>
              <a:buFont typeface="Courier New" panose="02070309020205020404" pitchFamily="49" charset="0"/>
              <a:buChar char="o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50000"/>
              <a:buFont typeface="Arial" panose="020B0604020202020204" pitchFamily="34" charset="0"/>
              <a:buChar char="–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50000"/>
              <a:buFont typeface="Arial" panose="020B0604020202020204" pitchFamily="34" charset="0"/>
              <a:buChar char="»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 smtClean="0"/>
              <a:t>Dr </a:t>
            </a:r>
            <a:r>
              <a:rPr lang="en-GB" sz="1800" dirty="0"/>
              <a:t>Stephen Hamil </a:t>
            </a:r>
            <a:r>
              <a:rPr lang="en-GB" sz="1800" dirty="0" smtClean="0"/>
              <a:t>- </a:t>
            </a:r>
            <a:r>
              <a:rPr lang="en-GB" sz="1800" dirty="0" smtClean="0">
                <a:latin typeface="Azo Sans Light" pitchFamily="34" charset="0"/>
              </a:rPr>
              <a:t>Director of Design and Innovation</a:t>
            </a:r>
            <a:endParaRPr lang="en-GB" b="1" dirty="0" smtClean="0">
              <a:latin typeface="Azo Sans Light" pitchFamily="34" charset="0"/>
            </a:endParaRPr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3943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" y="14744"/>
            <a:ext cx="9120405" cy="511401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843808" y="3667996"/>
            <a:ext cx="2880320" cy="981439"/>
          </a:xfrm>
          <a:prstGeom prst="borderCallout1">
            <a:avLst>
              <a:gd name="adj1" fmla="val -5262"/>
              <a:gd name="adj2" fmla="val 43797"/>
              <a:gd name="adj3" fmla="val -83388"/>
              <a:gd name="adj4" fmla="val 82769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Information can be added to the Attributes tab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" y="14744"/>
            <a:ext cx="9104200" cy="51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" y="14744"/>
            <a:ext cx="9091573" cy="511401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3491880" y="3363838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What has been requested may be compared with what has been delivered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" y="22828"/>
            <a:ext cx="9091573" cy="5097842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004048" y="2931790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A Red, Amber, Green (RAG) dashboard is provided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1"/>
            <a:ext cx="9158497" cy="513536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699792" y="3783015"/>
            <a:ext cx="2880320" cy="981439"/>
          </a:xfrm>
          <a:prstGeom prst="borderCallout1">
            <a:avLst>
              <a:gd name="adj1" fmla="val -13673"/>
              <a:gd name="adj2" fmla="val 69812"/>
              <a:gd name="adj3" fmla="val -68507"/>
              <a:gd name="adj4" fmla="val 90926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Information provided (and not provided) may be seen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" y="8131"/>
            <a:ext cx="9123205" cy="51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2" y="0"/>
            <a:ext cx="9173005" cy="5143503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355977" y="3262827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164417"/>
              <a:gd name="adj4" fmla="val -57004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Each type has its own worksheet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4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2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1" y="0"/>
            <a:ext cx="9173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Azo Sans Medium" panose="020B0703030303020204" pitchFamily="34" charset="0"/>
              </a:rPr>
              <a:t>b. Handover</a:t>
            </a:r>
            <a:endParaRPr lang="en-GB" dirty="0">
              <a:latin typeface="Azo Sans Medium" panose="020B07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zo Sans Medium" pitchFamily="34" charset="0"/>
              </a:rPr>
              <a:t>Introduction</a:t>
            </a:r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latin typeface="Azo Sans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4426"/>
            <a:ext cx="8229600" cy="3085523"/>
          </a:xfrm>
        </p:spPr>
        <p:txBody>
          <a:bodyPr/>
          <a:lstStyle/>
          <a:p>
            <a:pPr marL="914400" lvl="1" indent="-457200">
              <a:buFont typeface="+mj-lt"/>
              <a:buAutoNum type="alphaLcPeriod"/>
            </a:pPr>
            <a:r>
              <a:rPr lang="en-GB" dirty="0" smtClean="0">
                <a:latin typeface="Azo Sans Light" pitchFamily="34" charset="0"/>
              </a:rPr>
              <a:t>Information Production</a:t>
            </a:r>
            <a:br>
              <a:rPr lang="en-GB" dirty="0" smtClean="0">
                <a:latin typeface="Azo Sans Light" pitchFamily="34" charset="0"/>
              </a:rPr>
            </a:br>
            <a:endParaRPr lang="en-GB" dirty="0">
              <a:latin typeface="Azo Sans Light" pitchFamily="34" charset="0"/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>
                <a:latin typeface="Azo Sans Light" pitchFamily="34" charset="0"/>
              </a:rPr>
              <a:t>Handover</a:t>
            </a:r>
            <a:endParaRPr lang="en-GB" dirty="0">
              <a:latin typeface="Azo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" y="1685"/>
            <a:ext cx="9135241" cy="51401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796136" y="2978250"/>
            <a:ext cx="3174440" cy="2018470"/>
            <a:chOff x="5868145" y="2978250"/>
            <a:chExt cx="3174440" cy="2018470"/>
          </a:xfrm>
        </p:grpSpPr>
        <p:sp>
          <p:nvSpPr>
            <p:cNvPr id="8" name="Rectangle 7"/>
            <p:cNvSpPr/>
            <p:nvPr/>
          </p:nvSpPr>
          <p:spPr>
            <a:xfrm>
              <a:off x="5868145" y="2978250"/>
              <a:ext cx="2016223" cy="201847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Line Callout 1 8"/>
            <p:cNvSpPr/>
            <p:nvPr/>
          </p:nvSpPr>
          <p:spPr>
            <a:xfrm>
              <a:off x="7152375" y="3836835"/>
              <a:ext cx="1890210" cy="1035115"/>
            </a:xfrm>
            <a:prstGeom prst="borderCallout1">
              <a:avLst>
                <a:gd name="adj1" fmla="val -5808"/>
                <a:gd name="adj2" fmla="val 51608"/>
                <a:gd name="adj3" fmla="val -83231"/>
                <a:gd name="adj4" fmla="val -35587"/>
              </a:avLst>
            </a:prstGeom>
            <a:solidFill>
              <a:srgbClr val="FF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smtClean="0">
                  <a:solidFill>
                    <a:schemeClr val="tx1"/>
                  </a:solidFill>
                </a:rPr>
                <a:t>Maintenance</a:t>
              </a:r>
              <a:br>
                <a:rPr lang="en-GB" sz="1600" b="1" dirty="0" smtClean="0">
                  <a:solidFill>
                    <a:schemeClr val="tx1"/>
                  </a:solidFill>
                </a:rPr>
              </a:br>
              <a:r>
                <a:rPr lang="en-GB" sz="1600" b="1" dirty="0" smtClean="0">
                  <a:solidFill>
                    <a:schemeClr val="tx1"/>
                  </a:solidFill>
                </a:rPr>
                <a:t>and use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" y="442350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508104" y="4023090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A simple example with two types of item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30"/>
            <a:ext cx="9144000" cy="512723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3801493" y="2787774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At a later stage of the project, all space instances are known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0"/>
            <a:ext cx="9143998" cy="512723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267744" y="2355726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The types of items are listed in th</a:t>
            </a:r>
            <a:r>
              <a:rPr lang="en-GB" sz="1600" b="1" dirty="0" smtClean="0">
                <a:solidFill>
                  <a:srgbClr val="592D5E"/>
                </a:solidFill>
              </a:rPr>
              <a:t>e Type worksheet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0"/>
            <a:ext cx="9143998" cy="5127238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555776" y="2787774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The Component worksheet links the instance of the item by Type and Space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" y="8130"/>
            <a:ext cx="9115090" cy="51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" y="16234"/>
            <a:ext cx="9115090" cy="51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" y="16234"/>
            <a:ext cx="9115089" cy="51110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652120" y="1131590"/>
            <a:ext cx="2880320" cy="981439"/>
          </a:xfrm>
          <a:prstGeom prst="borderCallout1">
            <a:avLst>
              <a:gd name="adj1" fmla="val 70439"/>
              <a:gd name="adj2" fmla="val -2720"/>
              <a:gd name="adj3" fmla="val 164417"/>
              <a:gd name="adj4" fmla="val -16880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Missing and provided information is clearly shown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Azo Sans Medium" panose="020B0703030303020204" pitchFamily="34" charset="0"/>
              </a:rPr>
              <a:t>Summary</a:t>
            </a:r>
            <a:endParaRPr lang="en-GB" dirty="0">
              <a:latin typeface="Azo Sans Medium" panose="020B07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5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zo Sans Medium" pitchFamily="34" charset="0"/>
              </a:rPr>
              <a:t>Summary</a:t>
            </a:r>
            <a:endParaRPr lang="en-GB" b="0" dirty="0">
              <a:solidFill>
                <a:schemeClr val="tx1">
                  <a:lumMod val="75000"/>
                  <a:lumOff val="25000"/>
                </a:schemeClr>
              </a:solidFill>
              <a:latin typeface="Azo Sans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4426"/>
            <a:ext cx="8229600" cy="3085523"/>
          </a:xfrm>
        </p:spPr>
        <p:txBody>
          <a:bodyPr>
            <a:normAutofit lnSpcReduction="1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GB" dirty="0" smtClean="0">
                <a:latin typeface="Azo Sans Light" pitchFamily="34" charset="0"/>
              </a:rPr>
              <a:t>Simple COBie compare to go live in next </a:t>
            </a:r>
            <a:r>
              <a:rPr lang="en-GB" smtClean="0">
                <a:latin typeface="Azo Sans Light" pitchFamily="34" charset="0"/>
              </a:rPr>
              <a:t>few </a:t>
            </a:r>
            <a:r>
              <a:rPr lang="en-GB" smtClean="0">
                <a:latin typeface="Azo Sans Light" pitchFamily="34" charset="0"/>
              </a:rPr>
              <a:t>months</a:t>
            </a:r>
            <a:r>
              <a:rPr lang="en-GB" dirty="0" smtClean="0">
                <a:latin typeface="Azo Sans Light" pitchFamily="34" charset="0"/>
              </a:rPr>
              <a:t/>
            </a:r>
            <a:br>
              <a:rPr lang="en-GB" dirty="0" smtClean="0">
                <a:latin typeface="Azo Sans Light" pitchFamily="34" charset="0"/>
              </a:rPr>
            </a:br>
            <a:endParaRPr lang="en-GB" dirty="0" smtClean="0">
              <a:latin typeface="Azo Sans Light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>
                <a:latin typeface="Azo Sans Light" pitchFamily="34" charset="0"/>
              </a:rPr>
              <a:t>Check for existence of information for SL, </a:t>
            </a:r>
            <a:r>
              <a:rPr lang="en-GB" dirty="0" err="1" smtClean="0">
                <a:latin typeface="Azo Sans Light" pitchFamily="34" charset="0"/>
              </a:rPr>
              <a:t>Ss</a:t>
            </a:r>
            <a:r>
              <a:rPr lang="en-GB" dirty="0" smtClean="0">
                <a:latin typeface="Azo Sans Light" pitchFamily="34" charset="0"/>
              </a:rPr>
              <a:t>, </a:t>
            </a:r>
            <a:r>
              <a:rPr lang="en-GB" dirty="0" err="1" smtClean="0">
                <a:latin typeface="Azo Sans Light" pitchFamily="34" charset="0"/>
              </a:rPr>
              <a:t>Pr</a:t>
            </a:r>
            <a:r>
              <a:rPr lang="en-GB" dirty="0" smtClean="0">
                <a:latin typeface="Azo Sans Light" pitchFamily="34" charset="0"/>
              </a:rPr>
              <a:t> and Documents</a:t>
            </a:r>
            <a:br>
              <a:rPr lang="en-GB" dirty="0" smtClean="0">
                <a:latin typeface="Azo Sans Light" pitchFamily="34" charset="0"/>
              </a:rPr>
            </a:br>
            <a:endParaRPr lang="en-GB" dirty="0" smtClean="0">
              <a:latin typeface="Azo Sans Light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>
                <a:latin typeface="Azo Sans Light" pitchFamily="34" charset="0"/>
              </a:rPr>
              <a:t>Lots more </a:t>
            </a:r>
            <a:r>
              <a:rPr lang="en-GB" dirty="0" smtClean="0">
                <a:latin typeface="Azo Sans Light" pitchFamily="34" charset="0"/>
                <a:hlinkClick r:id="rId2"/>
              </a:rPr>
              <a:t>research work and source code</a:t>
            </a:r>
            <a:r>
              <a:rPr lang="en-GB" dirty="0" smtClean="0">
                <a:latin typeface="Azo Sans Light" pitchFamily="34" charset="0"/>
              </a:rPr>
              <a:t> from BIM Academy</a:t>
            </a:r>
            <a:endParaRPr lang="en-GB" dirty="0">
              <a:latin typeface="Azo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zo Sans Medium" panose="020B0703030303020204" pitchFamily="34" charset="0"/>
              </a:rPr>
              <a:t>a</a:t>
            </a:r>
            <a:r>
              <a:rPr lang="en-GB" dirty="0" smtClean="0">
                <a:latin typeface="Azo Sans Medium" panose="020B0703030303020204" pitchFamily="34" charset="0"/>
              </a:rPr>
              <a:t>. Information Production</a:t>
            </a:r>
            <a:endParaRPr lang="en-GB" dirty="0">
              <a:latin typeface="Azo Sans Medium" panose="020B07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72244"/>
            <a:ext cx="8229600" cy="150562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3600" dirty="0" smtClean="0"/>
              <a:t>www.theNBS.com/Toolkit</a:t>
            </a:r>
            <a:endParaRPr lang="en-GB" sz="3600" dirty="0">
              <a:latin typeface="Azo Sans Light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46856" y="3867894"/>
            <a:ext cx="8229600" cy="10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75000"/>
              <a:buFontTx/>
              <a:buBlip>
                <a:blip r:embed="rId2"/>
              </a:buBlip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50000"/>
              <a:buFont typeface="Courier New" panose="02070309020205020404" pitchFamily="49" charset="0"/>
              <a:buChar char="o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50000"/>
              <a:buFont typeface="Arial" panose="020B0604020202020204" pitchFamily="34" charset="0"/>
              <a:buChar char="–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50000"/>
              <a:buFont typeface="Arial" panose="020B0604020202020204" pitchFamily="34" charset="0"/>
              <a:buChar char="»"/>
              <a:defRPr sz="2400" kern="1200">
                <a:solidFill>
                  <a:srgbClr val="592D5E"/>
                </a:solidFill>
                <a:latin typeface="Azo 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 smtClean="0"/>
              <a:t>Questions and discussion…</a:t>
            </a:r>
            <a:endParaRPr lang="en-GB" b="1" dirty="0" smtClean="0">
              <a:latin typeface="Azo Sans Light" pitchFamily="34" charset="0"/>
            </a:endParaRPr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  <a:p>
            <a:pPr algn="ctr"/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0531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" y="1685"/>
            <a:ext cx="9138007" cy="51401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869" y="2842981"/>
            <a:ext cx="5191696" cy="20330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18" y="4500916"/>
            <a:ext cx="648000" cy="6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1" y="4500916"/>
            <a:ext cx="648000" cy="64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40" y="4500916"/>
            <a:ext cx="648000" cy="6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19" y="4500916"/>
            <a:ext cx="648000" cy="6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8" y="4500916"/>
            <a:ext cx="648000" cy="6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77" y="4500916"/>
            <a:ext cx="648000" cy="648000"/>
          </a:xfrm>
          <a:prstGeom prst="rect">
            <a:avLst/>
          </a:prstGeom>
        </p:spPr>
      </p:pic>
      <p:sp>
        <p:nvSpPr>
          <p:cNvPr id="16" name="Line Callout 1 15"/>
          <p:cNvSpPr/>
          <p:nvPr/>
        </p:nvSpPr>
        <p:spPr>
          <a:xfrm>
            <a:off x="560574" y="1649215"/>
            <a:ext cx="1739531" cy="909431"/>
          </a:xfrm>
          <a:prstGeom prst="borderCallout1">
            <a:avLst>
              <a:gd name="adj1" fmla="val 105922"/>
              <a:gd name="adj2" fmla="val 76439"/>
              <a:gd name="adj3" fmla="val 132144"/>
              <a:gd name="adj4" fmla="val 12231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Production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" y="5250"/>
            <a:ext cx="9138007" cy="513299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3203848" y="2081031"/>
            <a:ext cx="2736304" cy="981439"/>
          </a:xfrm>
          <a:prstGeom prst="borderCallout1">
            <a:avLst>
              <a:gd name="adj1" fmla="val 56851"/>
              <a:gd name="adj2" fmla="val -2952"/>
              <a:gd name="adj3" fmla="val 133360"/>
              <a:gd name="adj4" fmla="val -38253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Each task has a specific EIR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" y="5250"/>
            <a:ext cx="9138005" cy="513299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572000" y="3041651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Modelled items may also be included in the deliverables list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" y="5250"/>
            <a:ext cx="9138005" cy="5132998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508104" y="3728145"/>
            <a:ext cx="2880320" cy="981439"/>
          </a:xfrm>
          <a:prstGeom prst="borderCallout1">
            <a:avLst>
              <a:gd name="adj1" fmla="val 34206"/>
              <a:gd name="adj2" fmla="val -2720"/>
              <a:gd name="adj3" fmla="val -30980"/>
              <a:gd name="adj4" fmla="val -38485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Pre-defined properties for each LOI banding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" y="5250"/>
            <a:ext cx="9120406" cy="5132998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555776" y="3363838"/>
            <a:ext cx="2880320" cy="981439"/>
          </a:xfrm>
          <a:prstGeom prst="borderCallout1">
            <a:avLst>
              <a:gd name="adj1" fmla="val -13026"/>
              <a:gd name="adj2" fmla="val 70253"/>
              <a:gd name="adj3" fmla="val -168793"/>
              <a:gd name="adj4" fmla="val 133034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A COBie file for the required information is produced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19"/>
            <a:ext cx="8229600" cy="32110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218865"/>
            <a:ext cx="1152128" cy="9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3503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" y="14744"/>
            <a:ext cx="9120406" cy="511401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907704" y="3363838"/>
            <a:ext cx="2880320" cy="981439"/>
          </a:xfrm>
          <a:prstGeom prst="borderCallout1">
            <a:avLst>
              <a:gd name="adj1" fmla="val -8497"/>
              <a:gd name="adj2" fmla="val 87228"/>
              <a:gd name="adj3" fmla="val -42626"/>
              <a:gd name="adj4" fmla="val 110988"/>
            </a:avLst>
          </a:prstGeom>
          <a:solidFill>
            <a:srgbClr val="F3F5F4"/>
          </a:solidFill>
          <a:ln>
            <a:solidFill>
              <a:srgbClr val="592D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 smtClean="0">
                <a:solidFill>
                  <a:srgbClr val="592D5E"/>
                </a:solidFill>
              </a:rPr>
              <a:t>The supplier fills in the blank cells in the sp</a:t>
            </a:r>
            <a:r>
              <a:rPr lang="en-GB" sz="1600" b="1" dirty="0" smtClean="0">
                <a:solidFill>
                  <a:srgbClr val="592D5E"/>
                </a:solidFill>
              </a:rPr>
              <a:t>readsheet</a:t>
            </a:r>
            <a:endParaRPr lang="en-GB" sz="1600" b="1" dirty="0">
              <a:solidFill>
                <a:srgbClr val="592D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. NBS 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. NBS 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NBS</Template>
  <TotalTime>7672</TotalTime>
  <Words>620</Words>
  <Application>Microsoft Office PowerPoint</Application>
  <PresentationFormat>On-screen Show (16:9)</PresentationFormat>
  <Paragraphs>103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Courier New</vt:lpstr>
      <vt:lpstr>Azo Sans Light</vt:lpstr>
      <vt:lpstr>Azo Sans Medium</vt:lpstr>
      <vt:lpstr>Verdana</vt:lpstr>
      <vt:lpstr>Azo Sans</vt:lpstr>
      <vt:lpstr>NBS</vt:lpstr>
      <vt:lpstr>3. NBS White</vt:lpstr>
      <vt:lpstr>4. NBS Purple</vt:lpstr>
      <vt:lpstr>PowerPoint Presentation</vt:lpstr>
      <vt:lpstr>Introduction</vt:lpstr>
      <vt:lpstr>a. Information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b. Handover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</vt:vector>
  </TitlesOfParts>
  <Company>RIBA Enterprises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Green</dc:creator>
  <cp:lastModifiedBy>Stephen Hamil</cp:lastModifiedBy>
  <cp:revision>223</cp:revision>
  <dcterms:created xsi:type="dcterms:W3CDTF">2015-09-08T12:01:48Z</dcterms:created>
  <dcterms:modified xsi:type="dcterms:W3CDTF">2016-07-19T07:28:03Z</dcterms:modified>
</cp:coreProperties>
</file>